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2" r:id="rId9"/>
    <p:sldId id="263" r:id="rId10"/>
    <p:sldId id="289" r:id="rId11"/>
    <p:sldId id="286" r:id="rId12"/>
    <p:sldId id="288" r:id="rId13"/>
    <p:sldId id="287" r:id="rId14"/>
    <p:sldId id="290" r:id="rId15"/>
    <p:sldId id="292" r:id="rId16"/>
    <p:sldId id="291" r:id="rId17"/>
    <p:sldId id="267" r:id="rId18"/>
    <p:sldId id="274" r:id="rId19"/>
    <p:sldId id="275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78" r:id="rId29"/>
    <p:sldId id="303" r:id="rId30"/>
    <p:sldId id="280" r:id="rId31"/>
    <p:sldId id="302" r:id="rId32"/>
    <p:sldId id="269" r:id="rId33"/>
    <p:sldId id="270" r:id="rId34"/>
    <p:sldId id="305" r:id="rId35"/>
    <p:sldId id="306" r:id="rId36"/>
  </p:sldIdLst>
  <p:sldSz cx="9144000" cy="6858000" type="screen4x3"/>
  <p:notesSz cx="6858000" cy="9144000"/>
  <p:embeddedFontLst>
    <p:embeddedFont>
      <p:font typeface="Century Gothic" panose="020B0502020202020204"/>
      <p:regular r:id="rId40"/>
    </p:embeddedFont>
    <p:embeddedFont>
      <p:font typeface="Calibri" panose="020F0502020204030204"/>
      <p:regular r:id="rId41"/>
      <p:bold r:id="rId42"/>
      <p:italic r:id="rId43"/>
      <p:boldItalic r:id="rId44"/>
    </p:embeddedFont>
    <p:embeddedFont>
      <p:font typeface="Verdana" panose="020B0604030504040204"/>
      <p:regular r:id="rId45"/>
    </p:embeddedFont>
    <p:embeddedFont>
      <p:font typeface="Arial Black" panose="020B0A04020102020204" pitchFamily="34" charset="0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6AE8227-494B-47D1-8048-3BFF4E9A7301}" styleName="Table_0">
    <a:wholeTbl>
      <a:tcTxStyle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5E7"/>
          </a:solidFill>
        </a:fill>
      </a:tcStyle>
    </a:wholeTbl>
    <a:band1H>
      <a:tcStyle>
        <a:tcBdr/>
        <a:fill>
          <a:solidFill>
            <a:srgbClr val="DFEBC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FEBCA"/>
          </a:solidFill>
        </a:fill>
      </a:tcStyle>
    </a:band1V>
    <a:band2V>
      <a:tcStyle>
        <a:tcBdr/>
      </a:tcStyle>
    </a:band2V>
    <a:lastCol>
      <a:tcTxStyle b="on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2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ee135e45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geee135e45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e135e45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geee135e45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ee135e4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geee135e4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ee135e45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geee135e45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e135e45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eee135e45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e135e45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geee135e45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Sp="0" matchingName="Content with Caption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63" name="Google Shape;63;p20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64" name="Google Shape;64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0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showMasterSp="0" matchingName="Picture with Caption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21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70" name="Google Shape;7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1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2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22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23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85" name="Google Shape;85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 panose="020B0502020202020204"/>
              <a:buNone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89" name="Google Shape;89;p2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4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4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2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showMasterSp="0" matchingName="Title and Vertical Text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25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showMasterSp="0" matchingName="Vertical Title and Text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03" name="Google Shape;103;p26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2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 matchingName="Title and Content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1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4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ctr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25" name="Google Shape;25;p14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14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31" name="Google Shape;31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1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showMasterSp="0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pic>
        <p:nvPicPr>
          <p:cNvPr id="37" name="Google Shape;3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16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showMasterSp="0" matchingName="Comparison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42" name="Google Shape;42;p17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43" name="Google Shape;43;p17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44" name="Google Shape;44;p17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cxnSp>
        <p:nvCxnSpPr>
          <p:cNvPr id="45" name="Google Shape;45;p17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17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17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17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17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17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17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showMasterSp="0" matchingName="Title 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5" name="Google Shape;55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18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1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2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1" name="Google Shape;11;p10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2" name="Google Shape;12;p10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/>
        </p:nvSpPr>
        <p:spPr>
          <a:xfrm>
            <a:off x="-514350" y="882807"/>
            <a:ext cx="9277350" cy="209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604030504040204"/>
              <a:buNone/>
            </a:pPr>
            <a:r>
              <a:rPr lang="en-US" sz="36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CLASSIFICATION OF MYOCARDIAL INFARCTION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604030504040204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604030504040204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Presented by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604030504040204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68                                                        Team number 7</a:t>
            </a:r>
            <a:endParaRPr sz="20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 panose="020B0604030504040204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68035" y="3325091"/>
            <a:ext cx="328959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members: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Amit Srivastava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Dhanush Kumar M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Harshitha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J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Mayur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Bharatbhai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Vaishnav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Aditya Rajendra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Dusane</a:t>
            </a:r>
            <a:endParaRPr sz="2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672558" y="3258378"/>
            <a:ext cx="3090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Mentor: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 panose="020B0502020202020204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Venkata Mukesh</a:t>
            </a:r>
            <a:endParaRPr dirty="0"/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39190" y="305924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52514"/>
            <a:ext cx="3994150" cy="2360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2514"/>
            <a:ext cx="3994150" cy="2360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14535"/>
            <a:ext cx="3994150" cy="2873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814535"/>
            <a:ext cx="4070350" cy="2884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Bivariate Analysis</a:t>
            </a:r>
            <a:endParaRPr lang="en-IN" sz="2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152400" y="12242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Categorical Independent Variable vs Target Variable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3" y="1714500"/>
            <a:ext cx="4222972" cy="4565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0" y="1714768"/>
            <a:ext cx="4555312" cy="45653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Bivariate Analysis</a:t>
            </a:r>
            <a:endParaRPr lang="en-IN" sz="2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152400" y="12242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Categorical Independent Variable vs Target Variable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5762"/>
            <a:ext cx="4574501" cy="4501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13" y="1619436"/>
            <a:ext cx="4249738" cy="45683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Bivariate Analysis</a:t>
            </a:r>
            <a:endParaRPr lang="en-IN" sz="2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152400" y="12242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Categorical Independent Variable vs Target Variable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733550"/>
            <a:ext cx="4249719" cy="454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46" y="1733550"/>
            <a:ext cx="4405673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Helvetica Neue"/>
              </a:rPr>
              <a:t>Bivariate Analysis</a:t>
            </a:r>
            <a:endParaRPr lang="en-IN" sz="24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TextBox 5"/>
          <p:cNvSpPr txBox="1"/>
          <p:nvPr/>
        </p:nvSpPr>
        <p:spPr>
          <a:xfrm>
            <a:off x="152400" y="12242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Categorical Independent Variable vs Target Variable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" y="1819744"/>
            <a:ext cx="4016528" cy="4368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1819744"/>
            <a:ext cx="4554879" cy="4422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709125"/>
            <a:ext cx="567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Feature Importance with Decision Trees Classifier</a:t>
            </a:r>
            <a:endParaRPr sz="1800"/>
          </a:p>
        </p:txBody>
      </p:sp>
      <p:pic>
        <p:nvPicPr>
          <p:cNvPr id="227" name="Google Shape;227;geee135e458_0_5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323224"/>
            <a:ext cx="6061414" cy="50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709125"/>
            <a:ext cx="567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Feature Importance with Decision Trees Classifier</a:t>
            </a:r>
            <a:endParaRPr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0" y="1333500"/>
            <a:ext cx="8613549" cy="5524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709125"/>
            <a:ext cx="567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Feature Column with Decision Trees Classifier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0" y="1320107"/>
            <a:ext cx="8248650" cy="50020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1. Logistic Regression</a:t>
            </a:r>
            <a:endParaRPr lang="en-IN" sz="2400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r"/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 for Logistics Regression: 0.855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 for Logistics Regression: 0.856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2" y="2604394"/>
            <a:ext cx="3604988" cy="4037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00" y="2604394"/>
            <a:ext cx="4092350" cy="40821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2. Bagging Classifier</a:t>
            </a:r>
            <a:endParaRPr lang="en-IN" sz="2400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r"/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 : 0.891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 : 0.878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0" y="2547408"/>
            <a:ext cx="3876450" cy="393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53" y="2547408"/>
            <a:ext cx="4048125" cy="39359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85195" y="511604"/>
            <a:ext cx="525358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   </a:t>
            </a:r>
            <a:endParaRPr lang="en-US" sz="2800" b="1">
              <a:solidFill>
                <a:srgbClr val="0027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27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Business </a:t>
            </a:r>
            <a:r>
              <a:rPr lang="en-US" sz="2800" b="1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Objective:</a:t>
            </a:r>
            <a:endParaRPr sz="2800" b="1">
              <a:solidFill>
                <a:srgbClr val="0027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323850" y="1502109"/>
            <a:ext cx="863495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1236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    </a:t>
            </a:r>
            <a:endParaRPr lang="en-US" sz="2000" b="1" i="0" u="none" strike="noStrike">
              <a:solidFill>
                <a:srgbClr val="1236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236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>
              <a:solidFill>
                <a:srgbClr val="1236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>
              <a:solidFill>
                <a:srgbClr val="1236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1236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 Classify the Lethal outcome (cause) (LET_IS)(Y variable) using the given dataset.</a:t>
            </a:r>
            <a:endParaRPr sz="2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 panose="020B0502020202020204"/>
              <a:buNone/>
            </a:pPr>
            <a:endParaRPr sz="20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3. Random Forest Classification</a:t>
            </a:r>
            <a:endParaRPr lang="en-IN" sz="2400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r"/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 : 0.893	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 : 0.896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1" y="2509311"/>
            <a:ext cx="4025900" cy="4177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00" y="2579083"/>
            <a:ext cx="4308250" cy="41772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4. </a:t>
            </a:r>
            <a:r>
              <a:rPr lang="en-IN" sz="2400" b="1" i="0" dirty="0" err="1">
                <a:solidFill>
                  <a:srgbClr val="000000"/>
                </a:solidFill>
                <a:effectLst/>
                <a:latin typeface="inherit"/>
              </a:rPr>
              <a:t>KNeighbors</a:t>
            </a:r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 Classifier</a:t>
            </a:r>
            <a:endParaRPr lang="en-IN" sz="2400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r"/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accuracy: 0.850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 : 0.866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4394"/>
            <a:ext cx="4159250" cy="4139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74" y="2604394"/>
            <a:ext cx="4159251" cy="39488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5. AdaBoost Classification</a:t>
            </a:r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accuracy: 0.864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accuracy: 0.866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810"/>
            <a:ext cx="4092350" cy="4001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25810"/>
            <a:ext cx="3605213" cy="3762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6. Stacking Ensemble Classification</a:t>
            </a:r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accuracy: 0.884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accuracy: 0.891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" y="2440777"/>
            <a:ext cx="4078287" cy="400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25810"/>
            <a:ext cx="329247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7. Naive Bayes Classifier</a:t>
            </a:r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accuracy: 0.883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accuracy: 0.101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2525810"/>
            <a:ext cx="4000500" cy="3678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87" y="2525810"/>
            <a:ext cx="3433763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74850" y="812401"/>
            <a:ext cx="5343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2400" b="1" i="0" dirty="0">
                <a:solidFill>
                  <a:srgbClr val="000000"/>
                </a:solidFill>
                <a:effectLst/>
                <a:latin typeface="inherit"/>
              </a:rPr>
              <a:t>8. XG Boost Classifier</a:t>
            </a:r>
            <a:endParaRPr lang="en-IN" sz="2400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85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Train accuracy: 0.883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485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Confusion Matrix for the model accuracy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207100" y="15860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Test accuracy: 0.893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207100" y="20559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Classification report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2525810"/>
            <a:ext cx="4038600" cy="3830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2500410"/>
            <a:ext cx="352425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117700" y="812401"/>
            <a:ext cx="567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Model Accuracy Comparison</a:t>
            </a:r>
            <a:endParaRPr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3108"/>
            <a:ext cx="7412473" cy="45249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eee135e458_0_57"/>
          <p:cNvSpPr txBox="1"/>
          <p:nvPr/>
        </p:nvSpPr>
        <p:spPr>
          <a:xfrm>
            <a:off x="238350" y="869551"/>
            <a:ext cx="5673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Model Deployment on Web and Testing</a:t>
            </a:r>
            <a:endParaRPr lang="en-IN" sz="1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278"/>
            <a:ext cx="7512050" cy="52141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0" y="1274036"/>
            <a:ext cx="7990921" cy="52964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eee135e458_0_5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3" y="1377950"/>
            <a:ext cx="6105466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title"/>
          </p:nvPr>
        </p:nvSpPr>
        <p:spPr>
          <a:xfrm>
            <a:off x="639846" y="396218"/>
            <a:ext cx="751176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600"/>
              <a:buFont typeface="Arial" panose="020B0604020202020204"/>
              <a:buNone/>
            </a:pPr>
            <a:r>
              <a:rPr lang="en-US" sz="2600" b="1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ARCHITECTURE </a:t>
            </a:r>
            <a:br>
              <a:rPr lang="en-US" sz="2600" b="1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2600"/>
          </a:p>
        </p:txBody>
      </p:sp>
      <p:grpSp>
        <p:nvGrpSpPr>
          <p:cNvPr id="127" name="Google Shape;127;p3"/>
          <p:cNvGrpSpPr/>
          <p:nvPr/>
        </p:nvGrpSpPr>
        <p:grpSpPr>
          <a:xfrm>
            <a:off x="1059210" y="1197835"/>
            <a:ext cx="7102226" cy="4622935"/>
            <a:chOff x="20119" y="301003"/>
            <a:chExt cx="7102226" cy="4622935"/>
          </a:xfrm>
        </p:grpSpPr>
        <p:sp>
          <p:nvSpPr>
            <p:cNvPr id="129" name="Google Shape;129;p3"/>
            <p:cNvSpPr/>
            <p:nvPr/>
          </p:nvSpPr>
          <p:spPr>
            <a:xfrm>
              <a:off x="31743" y="301003"/>
              <a:ext cx="2215660" cy="1083850"/>
            </a:xfrm>
            <a:prstGeom prst="roundRect">
              <a:avLst>
                <a:gd name="adj" fmla="val 10000"/>
              </a:avLst>
            </a:prstGeom>
            <a:solidFill>
              <a:srgbClr val="FF00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63488" y="332748"/>
              <a:ext cx="2152170" cy="1020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Data collection </a:t>
              </a: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119" y="1879403"/>
              <a:ext cx="2191978" cy="1241225"/>
            </a:xfrm>
            <a:prstGeom prst="roundRect">
              <a:avLst>
                <a:gd name="adj" fmla="val 10000"/>
              </a:avLst>
            </a:prstGeom>
            <a:solidFill>
              <a:srgbClr val="FF00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56473" y="1915757"/>
              <a:ext cx="2119270" cy="1168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Data cleaning                                                                     </a:t>
              </a: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5453" y="3710265"/>
              <a:ext cx="2112243" cy="1213673"/>
            </a:xfrm>
            <a:prstGeom prst="roundRect">
              <a:avLst>
                <a:gd name="adj" fmla="val 10000"/>
              </a:avLst>
            </a:prstGeom>
            <a:solidFill>
              <a:srgbClr val="FF00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1000" y="3745812"/>
              <a:ext cx="2041149" cy="1142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EDA</a:t>
              </a:r>
              <a:endParaRPr lang="en-US"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848399" y="3702462"/>
              <a:ext cx="1954510" cy="1221475"/>
            </a:xfrm>
            <a:prstGeom prst="roundRect">
              <a:avLst>
                <a:gd name="adj" fmla="val 10000"/>
              </a:avLst>
            </a:prstGeom>
            <a:solidFill>
              <a:srgbClr val="AC649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2885594" y="3670637"/>
              <a:ext cx="1823965" cy="1195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Data            Preprocessing</a:t>
              </a:r>
              <a:endParaRPr sz="1800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17311" y="1918717"/>
              <a:ext cx="2026286" cy="1083850"/>
            </a:xfrm>
            <a:prstGeom prst="roundRect">
              <a:avLst>
                <a:gd name="adj" fmla="val 10000"/>
              </a:avLst>
            </a:prstGeom>
            <a:solidFill>
              <a:srgbClr val="FF00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2766488" y="1956148"/>
              <a:ext cx="1943071" cy="1020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Feature extraction</a:t>
              </a:r>
              <a:endParaRPr dirty="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07410" y="327902"/>
              <a:ext cx="1893514" cy="1020360"/>
            </a:xfrm>
            <a:prstGeom prst="roundRect">
              <a:avLst>
                <a:gd name="adj" fmla="val 10000"/>
              </a:avLst>
            </a:prstGeom>
            <a:solidFill>
              <a:srgbClr val="AC6497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2707411" y="332748"/>
              <a:ext cx="1956866" cy="1020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Model building</a:t>
              </a:r>
              <a:endParaRPr sz="1800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254769" y="343988"/>
              <a:ext cx="1806417" cy="1083850"/>
            </a:xfrm>
            <a:prstGeom prst="roundRect">
              <a:avLst>
                <a:gd name="adj" fmla="val 10000"/>
              </a:avLst>
            </a:prstGeom>
            <a:solidFill>
              <a:srgbClr val="C6A2B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5286513" y="378958"/>
              <a:ext cx="1742927" cy="1022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Model Evaluation</a:t>
              </a:r>
              <a:endParaRPr sz="1800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315928" y="1929641"/>
              <a:ext cx="1806417" cy="1154633"/>
            </a:xfrm>
            <a:prstGeom prst="roundRect">
              <a:avLst>
                <a:gd name="adj" fmla="val 10000"/>
              </a:avLst>
            </a:prstGeom>
            <a:solidFill>
              <a:srgbClr val="C6A2B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5386854" y="1987298"/>
              <a:ext cx="1735491" cy="1015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 panose="020B0604020202020204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Deployment</a:t>
              </a:r>
              <a:endParaRPr sz="1800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1" name="Google Shape;151;p3"/>
          <p:cNvSpPr/>
          <p:nvPr/>
        </p:nvSpPr>
        <p:spPr>
          <a:xfrm>
            <a:off x="1945167" y="2295463"/>
            <a:ext cx="387927" cy="51769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2" name="Google Shape;152;p3"/>
          <p:cNvSpPr/>
          <p:nvPr/>
        </p:nvSpPr>
        <p:spPr>
          <a:xfrm rot="10800000">
            <a:off x="4497017" y="3885326"/>
            <a:ext cx="387927" cy="7139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3" name="Google Shape;153;p3"/>
          <p:cNvSpPr/>
          <p:nvPr/>
        </p:nvSpPr>
        <p:spPr>
          <a:xfrm rot="10800000">
            <a:off x="4514154" y="2212153"/>
            <a:ext cx="387927" cy="60043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7045654" y="2316618"/>
            <a:ext cx="387927" cy="5363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6" name="Google Shape;156;p3"/>
          <p:cNvSpPr/>
          <p:nvPr/>
        </p:nvSpPr>
        <p:spPr>
          <a:xfrm rot="-5400000">
            <a:off x="3377481" y="4857322"/>
            <a:ext cx="387927" cy="71322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1976917" y="4013528"/>
            <a:ext cx="387927" cy="65384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8" name="Google Shape;158;p3"/>
          <p:cNvSpPr/>
          <p:nvPr/>
        </p:nvSpPr>
        <p:spPr>
          <a:xfrm rot="-5400000">
            <a:off x="5772974" y="1421502"/>
            <a:ext cx="387927" cy="65384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25400" cap="flat" cmpd="sng">
            <a:solidFill>
              <a:srgbClr val="7691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eee135e458_0_7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050"/>
            <a:ext cx="8483600" cy="52085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950" y="73299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Model Prediction</a:t>
            </a:r>
            <a:r>
              <a:rPr lang="en-IN" b="1" dirty="0"/>
              <a:t>: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eee135e458_0_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66850"/>
            <a:ext cx="7388914" cy="5196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950" y="73299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Model Prediction</a:t>
            </a:r>
            <a:r>
              <a:rPr lang="en-IN" b="1" dirty="0"/>
              <a:t>:</a:t>
            </a:r>
            <a:endParaRPr lang="en-IN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eee135e458_0_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850"/>
            <a:ext cx="8464550" cy="5145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950" y="73299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Model Prediction</a:t>
            </a:r>
            <a:r>
              <a:rPr lang="en-IN" b="1" dirty="0"/>
              <a:t>:</a:t>
            </a:r>
            <a:endParaRPr lang="en-IN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body" idx="1"/>
          </p:nvPr>
        </p:nvSpPr>
        <p:spPr>
          <a:xfrm>
            <a:off x="2364575" y="2762246"/>
            <a:ext cx="5649125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 sz="5400" b="1" dirty="0">
                <a:latin typeface="Arial Black" panose="020B0A04020102020204" pitchFamily="34" charset="0"/>
              </a:rPr>
              <a:t>Thank You</a:t>
            </a:r>
            <a:endParaRPr sz="54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>
            <a:spLocks noGrp="1"/>
          </p:cNvSpPr>
          <p:nvPr>
            <p:ph type="title"/>
          </p:nvPr>
        </p:nvSpPr>
        <p:spPr>
          <a:xfrm>
            <a:off x="894927" y="49972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200"/>
              <a:buFont typeface="Arial" panose="020B0604020202020204"/>
              <a:buNone/>
            </a:pPr>
            <a:r>
              <a:rPr lang="en-US" sz="3200" b="1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SET DETAILS</a:t>
            </a:r>
            <a:br>
              <a:rPr lang="en-US"/>
            </a:br>
            <a:endParaRPr lang="en-US"/>
          </a:p>
        </p:txBody>
      </p:sp>
      <p:graphicFrame>
        <p:nvGraphicFramePr>
          <p:cNvPr id="165" name="Google Shape;165;p4"/>
          <p:cNvGraphicFramePr/>
          <p:nvPr/>
        </p:nvGraphicFramePr>
        <p:xfrm>
          <a:off x="843305" y="1695452"/>
          <a:ext cx="7354150" cy="3383350"/>
        </p:xfrm>
        <a:graphic>
          <a:graphicData uri="http://schemas.openxmlformats.org/drawingml/2006/table">
            <a:tbl>
              <a:tblPr firstRow="1" bandRow="1">
                <a:noFill/>
                <a:tableStyleId>{C6AE8227-494B-47D1-8048-3BFF4E9A7301}</a:tableStyleId>
              </a:tblPr>
              <a:tblGrid>
                <a:gridCol w="884075"/>
                <a:gridCol w="3164475"/>
                <a:gridCol w="3305600"/>
              </a:tblGrid>
              <a:tr h="359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Sl.no</a:t>
                      </a:r>
                      <a:endParaRPr sz="2000" b="1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Attributes</a:t>
                      </a:r>
                      <a:endParaRPr sz="2000" b="1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Description</a:t>
                      </a:r>
                      <a:endParaRPr sz="2000" b="1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359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Total </a:t>
                      </a: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Number of variables</a:t>
                      </a: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124</a:t>
                      </a: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359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Number of observations</a:t>
                      </a: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1700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63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3.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Variable types</a:t>
                      </a: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Float- 110</a:t>
                      </a:r>
                      <a:endParaRPr lang="en-US"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Integer-14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63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4.</a:t>
                      </a: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Duplicate rows</a:t>
                      </a: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</a:t>
                      </a:r>
                      <a:endParaRPr lang="en-US"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359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  <a:tr h="359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 dirty="0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1574244" y="2653330"/>
            <a:ext cx="5612168" cy="63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2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Exploratory Data Analysis (EDA)</a:t>
            </a:r>
            <a:endParaRPr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eee135e458_0_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eee135e458_0_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376754"/>
            <a:ext cx="8839201" cy="4783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eee135e458_0_3"/>
          <p:cNvSpPr txBox="1"/>
          <p:nvPr/>
        </p:nvSpPr>
        <p:spPr>
          <a:xfrm>
            <a:off x="152400" y="680000"/>
            <a:ext cx="6770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Checking for Percentage of missing values . </a:t>
            </a: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eee135e458_0_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389904"/>
            <a:ext cx="8839204" cy="363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Imputation and Validation</a:t>
            </a:r>
            <a:endParaRPr sz="1800"/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geee135e458_0_8"/>
          <p:cNvSpPr txBox="1"/>
          <p:nvPr/>
        </p:nvSpPr>
        <p:spPr>
          <a:xfrm>
            <a:off x="152400" y="5092950"/>
            <a:ext cx="559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We dropped ID column as it was insignificant. 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ee135e458_0_8"/>
          <p:cNvSpPr txBox="1"/>
          <p:nvPr/>
        </p:nvSpPr>
        <p:spPr>
          <a:xfrm>
            <a:off x="152400" y="670250"/>
            <a:ext cx="61293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IN" sz="1800" b="1" i="0" dirty="0">
                <a:solidFill>
                  <a:srgbClr val="000000"/>
                </a:solidFill>
                <a:effectLst/>
                <a:latin typeface="Helvetica Neue"/>
              </a:rPr>
              <a:t>Independent Variable : Numerical</a:t>
            </a:r>
            <a:endParaRPr lang="en-IN" sz="1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95989"/>
            <a:ext cx="4572000" cy="22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23361"/>
            <a:ext cx="4724400" cy="2664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1" y="1063886"/>
            <a:ext cx="4101052" cy="2308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650" y="3523361"/>
            <a:ext cx="4054152" cy="26643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ee135e458_0_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71754" y="100245"/>
            <a:ext cx="1187048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eee135e458_0_8"/>
          <p:cNvSpPr txBox="1"/>
          <p:nvPr/>
        </p:nvSpPr>
        <p:spPr>
          <a:xfrm>
            <a:off x="1709650" y="4623800"/>
            <a:ext cx="5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088839"/>
            <a:ext cx="4603007" cy="2594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3773343"/>
            <a:ext cx="4787900" cy="2501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1088839"/>
            <a:ext cx="3892550" cy="2594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846" y="3840971"/>
            <a:ext cx="3739251" cy="25013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2539</Words>
  <Application>WPS Presentation</Application>
  <PresentationFormat>On-screen Show (4:3)</PresentationFormat>
  <Paragraphs>207</Paragraphs>
  <Slides>33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SimSun</vt:lpstr>
      <vt:lpstr>Wingdings</vt:lpstr>
      <vt:lpstr>Arial</vt:lpstr>
      <vt:lpstr>Century Gothic</vt:lpstr>
      <vt:lpstr>Noto Sans Symbols</vt:lpstr>
      <vt:lpstr>Noto Sans</vt:lpstr>
      <vt:lpstr>Calibri</vt:lpstr>
      <vt:lpstr>Verdana</vt:lpstr>
      <vt:lpstr>Helvetica Neue</vt:lpstr>
      <vt:lpstr>Microsoft YaHei</vt:lpstr>
      <vt:lpstr>Arial Unicode MS</vt:lpstr>
      <vt:lpstr>inherit</vt:lpstr>
      <vt:lpstr>Euphorigenic</vt:lpstr>
      <vt:lpstr>Courier New</vt:lpstr>
      <vt:lpstr>Arial Black</vt:lpstr>
      <vt:lpstr>Perception</vt:lpstr>
      <vt:lpstr>PowerPoint 演示文稿</vt:lpstr>
      <vt:lpstr>PowerPoint 演示文稿</vt:lpstr>
      <vt:lpstr>PROJECT ARCHITECTURE  </vt:lpstr>
      <vt:lpstr>DATA SET DETAILS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sjfx</cp:lastModifiedBy>
  <cp:revision>33</cp:revision>
  <dcterms:created xsi:type="dcterms:W3CDTF">2012-08-17T07:00:00Z</dcterms:created>
  <dcterms:modified xsi:type="dcterms:W3CDTF">2021-09-27T01:18:21Z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  <property fmtid="{D5CDD505-2E9C-101B-9397-08002B2CF9AE}" pid="5" name="ICV">
    <vt:lpwstr>B664F21CF67E439A91A8CBDFF46BEDD2</vt:lpwstr>
  </property>
  <property fmtid="{D5CDD505-2E9C-101B-9397-08002B2CF9AE}" pid="6" name="KSOProductBuildVer">
    <vt:lpwstr>1033-11.2.0.10323</vt:lpwstr>
  </property>
</Properties>
</file>